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7" r:id="rId6"/>
    <p:sldId id="257" r:id="rId7"/>
    <p:sldId id="283" r:id="rId8"/>
    <p:sldId id="292" r:id="rId9"/>
    <p:sldId id="279" r:id="rId10"/>
    <p:sldId id="291" r:id="rId11"/>
    <p:sldId id="280" r:id="rId12"/>
    <p:sldId id="272" r:id="rId13"/>
    <p:sldId id="286" r:id="rId14"/>
    <p:sldId id="281" r:id="rId15"/>
    <p:sldId id="285" r:id="rId16"/>
    <p:sldId id="289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videogiochi/2017/03/24/gli-esport-sono-piu-famosi-di-trump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scharts.com/top-games?order=peak&amp;year=2020" TargetMode="External"/><Relationship Id="rId3" Type="http://schemas.openxmlformats.org/officeDocument/2006/relationships/hyperlink" Target="https://www.sportsmediawatch.com/2020-nfl-ratings-page/" TargetMode="External"/><Relationship Id="rId7" Type="http://schemas.openxmlformats.org/officeDocument/2006/relationships/hyperlink" Target="https://escharts.com/top-games?order=peak&amp;year=2021" TargetMode="External"/><Relationship Id="rId2" Type="http://schemas.openxmlformats.org/officeDocument/2006/relationships/hyperlink" Target="https://www.sportsmediawatch.com/2021-nfl-ratings-pag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portsmediawatch.com/2017-nfl-tv-ratings-viewership/" TargetMode="External"/><Relationship Id="rId11" Type="http://schemas.openxmlformats.org/officeDocument/2006/relationships/hyperlink" Target="https://escharts.com/top-games?order=peak&amp;year=2017" TargetMode="External"/><Relationship Id="rId5" Type="http://schemas.openxmlformats.org/officeDocument/2006/relationships/hyperlink" Target="https://www.sportsmediawatch.com/2018-nfl-television-ratings-viewership/" TargetMode="External"/><Relationship Id="rId10" Type="http://schemas.openxmlformats.org/officeDocument/2006/relationships/hyperlink" Target="https://escharts.com/top-games?order=peak&amp;year=2018" TargetMode="External"/><Relationship Id="rId4" Type="http://schemas.openxmlformats.org/officeDocument/2006/relationships/hyperlink" Target="https://www.sportsmediawatch.com/2019-nfl-television-ratings-viewership/" TargetMode="External"/><Relationship Id="rId9" Type="http://schemas.openxmlformats.org/officeDocument/2006/relationships/hyperlink" Target="https://escharts.com/top-games?order=peak&amp;year=2019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generacionxbox.com/el-director-serie-de-hal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donaldortega02294.wikidot.com/blog:2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7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flickr.com/photos/footballschedule/983096529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www.usgamblingsites.com/news/nfl-week-8-odds-and-inform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owiki.com/File:Super_Smash_Bros_Ultimate_Full_Cover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tusa.com/nfl/2017/09/84986/nfl-week-2-prove-di-forza-fra-tanti-dubbi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gamenew69.blogspot.com/2014/12/download-call-of-duty-advanced-warfare.html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hyperlink" Target="https://www.usgamblingsites.com/news/nfl-preseason-week-1-has-arrived/" TargetMode="External"/><Relationship Id="rId18" Type="http://schemas.openxmlformats.org/officeDocument/2006/relationships/hyperlink" Target="https://creativecommons.org/licenses/by-nd/3.0/" TargetMode="External"/><Relationship Id="rId3" Type="http://schemas.openxmlformats.org/officeDocument/2006/relationships/hyperlink" Target="https://sinfallas.wordpress.com/2015/04/09/cual-es-el-significado-de-mmog-y-moba/" TargetMode="External"/><Relationship Id="rId7" Type="http://schemas.openxmlformats.org/officeDocument/2006/relationships/hyperlink" Target="https://technofaq.org/posts/2020/12/how-to-become-the-ultimate-gangster-in-gtav/" TargetMode="External"/><Relationship Id="rId12" Type="http://schemas.openxmlformats.org/officeDocument/2006/relationships/image" Target="../media/image21.jpg"/><Relationship Id="rId1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6.jpg"/><Relationship Id="rId16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g"/><Relationship Id="rId11" Type="http://schemas.openxmlformats.org/officeDocument/2006/relationships/hyperlink" Target="https://www.usgamblingsites.com/news/nfl-considering-4th-and-15-play-instead-of-onside-kick/" TargetMode="External"/><Relationship Id="rId5" Type="http://schemas.openxmlformats.org/officeDocument/2006/relationships/hyperlink" Target="https://www.zonafree2play.com/2019/06/la-decima-temporada-de-fortnite-en-pc.html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20.jpg"/><Relationship Id="rId4" Type="http://schemas.openxmlformats.org/officeDocument/2006/relationships/image" Target="../media/image17.jpg"/><Relationship Id="rId9" Type="http://schemas.openxmlformats.org/officeDocument/2006/relationships/hyperlink" Target="https://en.wikipedia.org/wiki/San_Francisco_49ers" TargetMode="Externa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vs. ESPORTS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Year Viewership Comparison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F2507ED-78B4-1054-B586-379B785E2D4D}"/>
              </a:ext>
            </a:extLst>
          </p:cNvPr>
          <p:cNvSpPr txBox="1">
            <a:spLocks/>
          </p:cNvSpPr>
          <p:nvPr/>
        </p:nvSpPr>
        <p:spPr>
          <a:xfrm>
            <a:off x="2300377" y="5156762"/>
            <a:ext cx="2004204" cy="1109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Ben Bowling     Haslett Fernandes Matthew Geiger Matthew Leopold Josh Samuel</a:t>
            </a:r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stage, people, crowd&#10;&#10;Description automatically generated">
            <a:extLst>
              <a:ext uri="{FF2B5EF4-FFF2-40B4-BE49-F238E27FC236}">
                <a16:creationId xmlns:a16="http://schemas.microsoft.com/office/drawing/2014/main" id="{E19480EF-EE48-3D04-B37D-EDCC7C389B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167" r="9167"/>
          <a:stretch>
            <a:fillRect/>
          </a:stretch>
        </p:blipFill>
        <p:spPr/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Datasets</a:t>
            </a:r>
          </a:p>
        </p:txBody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decided to use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SQLAlchemy</a:t>
            </a:r>
            <a:r>
              <a:rPr lang="en-US" dirty="0">
                <a:solidFill>
                  <a:schemeClr val="bg1"/>
                </a:solidFill>
              </a:rPr>
              <a:t> for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includes 5 years of data for Esports and NFL viewership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2017-2021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Esports data includes viewership data each year for 50-100 games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NFL data includes viewership data for all the regular season games each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CDBC7-8E2C-BE10-C087-66C22D8EB052}"/>
              </a:ext>
            </a:extLst>
          </p:cNvPr>
          <p:cNvSpPr txBox="1"/>
          <p:nvPr/>
        </p:nvSpPr>
        <p:spPr>
          <a:xfrm>
            <a:off x="968832" y="6307220"/>
            <a:ext cx="608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www.wired.it/gadget/videogiochi/2017/03/24/gli-esport-sono-piu-famosi-di-trump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4" tooltip="https://creativecommons.org/licenses/by-nc-nd/3.0/"/>
              </a:rPr>
              <a:t>CC BY-NC-ND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9006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absolute beauty</a:t>
            </a:r>
          </a:p>
        </p:txBody>
      </p:sp>
    </p:spTree>
    <p:extLst>
      <p:ext uri="{BB962C8B-B14F-4D97-AF65-F5344CB8AC3E}">
        <p14:creationId xmlns:p14="http://schemas.microsoft.com/office/powerpoint/2010/main" val="325360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Charts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832327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891" y="2272047"/>
            <a:ext cx="5416634" cy="4198351"/>
          </a:xfrm>
        </p:spPr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857" y="2272047"/>
            <a:ext cx="4656059" cy="2107108"/>
          </a:xfrm>
        </p:spPr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857" y="4485529"/>
            <a:ext cx="4673535" cy="1966542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used Google Charts as the new JavaScript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937C3C-3FA3-A51D-9FAC-A374A96C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4" t="16382" r="1679"/>
          <a:stretch/>
        </p:blipFill>
        <p:spPr>
          <a:xfrm>
            <a:off x="968832" y="2296556"/>
            <a:ext cx="5401693" cy="4155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88725-E1C9-E259-2EC5-5267FBD4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211" y="2296557"/>
            <a:ext cx="4606957" cy="2082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8ED6A7-C68D-6D12-4EDE-A7DEC1EFD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212" y="4485528"/>
            <a:ext cx="4621898" cy="19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2517" y="1280558"/>
            <a:ext cx="10292025" cy="5210884"/>
          </a:xfrm>
        </p:spPr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1CEE6-D48E-AF63-6B51-38ED777D968C}"/>
              </a:ext>
            </a:extLst>
          </p:cNvPr>
          <p:cNvSpPr txBox="1"/>
          <p:nvPr/>
        </p:nvSpPr>
        <p:spPr>
          <a:xfrm>
            <a:off x="962518" y="1545932"/>
            <a:ext cx="1026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</a:t>
            </a:r>
          </a:p>
          <a:p>
            <a:r>
              <a:rPr lang="en-US" dirty="0">
                <a:hlinkClick r:id="rId2"/>
              </a:rPr>
              <a:t>2021 NFL television ratings, viewership - Sports Media Watch</a:t>
            </a:r>
            <a:endParaRPr lang="en-US" dirty="0"/>
          </a:p>
          <a:p>
            <a:r>
              <a:rPr lang="en-US" dirty="0">
                <a:hlinkClick r:id="rId3"/>
              </a:rPr>
              <a:t>2020 NFL television ratings, viewership - Sports Media Watch</a:t>
            </a:r>
            <a:endParaRPr lang="en-US" dirty="0"/>
          </a:p>
          <a:p>
            <a:r>
              <a:rPr lang="en-US" dirty="0">
                <a:hlinkClick r:id="rId4"/>
              </a:rPr>
              <a:t>2019 NFL TV ratings and viewership - Sports Media Watch</a:t>
            </a:r>
            <a:endParaRPr lang="en-US" dirty="0"/>
          </a:p>
          <a:p>
            <a:r>
              <a:rPr lang="en-US" dirty="0">
                <a:hlinkClick r:id="rId5"/>
              </a:rPr>
              <a:t>2018 NFL TV ratings and viewership - Sports Media Watch</a:t>
            </a:r>
            <a:endParaRPr lang="en-US" dirty="0"/>
          </a:p>
          <a:p>
            <a:r>
              <a:rPr lang="en-US" dirty="0">
                <a:hlinkClick r:id="rId6"/>
              </a:rPr>
              <a:t>2017 NFL TV Ratings - Sports Media Watch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</a:t>
            </a:r>
          </a:p>
          <a:p>
            <a:r>
              <a:rPr lang="en-US" dirty="0">
                <a:hlinkClick r:id="rId7"/>
              </a:rPr>
              <a:t>Most Popular Esports Games 2021 | Esports Charts (escharts.com)</a:t>
            </a:r>
            <a:endParaRPr lang="en-US" dirty="0"/>
          </a:p>
          <a:p>
            <a:r>
              <a:rPr lang="en-US" dirty="0">
                <a:hlinkClick r:id="rId8"/>
              </a:rPr>
              <a:t>Most Popular Esports Games 2020 | Esports Charts (escharts.com)</a:t>
            </a:r>
            <a:endParaRPr lang="en-US" dirty="0"/>
          </a:p>
          <a:p>
            <a:r>
              <a:rPr lang="en-US" dirty="0">
                <a:hlinkClick r:id="rId9"/>
              </a:rPr>
              <a:t>Most Popular Esports Games 2019 | Esports Charts (escharts.com)</a:t>
            </a:r>
            <a:endParaRPr lang="en-US" dirty="0"/>
          </a:p>
          <a:p>
            <a:r>
              <a:rPr lang="en-US" dirty="0">
                <a:hlinkClick r:id="rId10"/>
              </a:rPr>
              <a:t>Most Popular Esports Games 2018 | Esports Charts (escharts.com)</a:t>
            </a:r>
            <a:endParaRPr lang="en-US" dirty="0"/>
          </a:p>
          <a:p>
            <a:r>
              <a:rPr lang="en-US" dirty="0">
                <a:hlinkClick r:id="rId11"/>
              </a:rPr>
              <a:t>Most Popular Esports Games 2017 | Esports Charts (escharts.com)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8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Tour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>
          <a:xfrm>
            <a:off x="4471521" y="1602861"/>
            <a:ext cx="3034976" cy="3780797"/>
          </a:xfrm>
        </p:spPr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>
          <a:xfrm>
            <a:off x="7769258" y="3924727"/>
            <a:ext cx="3461346" cy="2154464"/>
          </a:xfrm>
        </p:spPr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6223"/>
            <a:ext cx="12192000" cy="90773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3924727"/>
            <a:ext cx="3225596" cy="2154463"/>
          </a:xfrm>
        </p:spPr>
      </p:pic>
      <p:pic>
        <p:nvPicPr>
          <p:cNvPr id="13" name="Picture 12" descr="A football player running&#10;&#10;Description automatically generated with low confidence">
            <a:extLst>
              <a:ext uri="{FF2B5EF4-FFF2-40B4-BE49-F238E27FC236}">
                <a16:creationId xmlns:a16="http://schemas.microsoft.com/office/drawing/2014/main" id="{A9C2F674-262B-DB01-CEDB-3492156C2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71521" y="1602861"/>
            <a:ext cx="3034976" cy="3780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6D151B-08FF-ABD0-636F-55A8196917F8}"/>
              </a:ext>
            </a:extLst>
          </p:cNvPr>
          <p:cNvSpPr txBox="1"/>
          <p:nvPr/>
        </p:nvSpPr>
        <p:spPr>
          <a:xfrm>
            <a:off x="4804786" y="5598254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donaldortega02294.wikidot.com/blog: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2" name="Picture 21" descr="A picture containing grass, person, player, outdoor&#10;&#10;Description automatically generated">
            <a:extLst>
              <a:ext uri="{FF2B5EF4-FFF2-40B4-BE49-F238E27FC236}">
                <a16:creationId xmlns:a16="http://schemas.microsoft.com/office/drawing/2014/main" id="{277D006C-2511-E110-4425-09767317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3164" y="3924728"/>
            <a:ext cx="3223848" cy="214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B6585C-127B-D803-4808-05C28B39E01F}"/>
              </a:ext>
            </a:extLst>
          </p:cNvPr>
          <p:cNvSpPr txBox="1"/>
          <p:nvPr/>
        </p:nvSpPr>
        <p:spPr>
          <a:xfrm>
            <a:off x="797123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31" name="Picture 30" descr="A person in a garment holding an object&#10;&#10;Description automatically generated with low confidence">
            <a:extLst>
              <a:ext uri="{FF2B5EF4-FFF2-40B4-BE49-F238E27FC236}">
                <a16:creationId xmlns:a16="http://schemas.microsoft.com/office/drawing/2014/main" id="{6CBEA9CF-2B6D-D783-6929-4689E570AE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71548" y="3924727"/>
            <a:ext cx="3437288" cy="2154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68F543-C11A-78F4-9C39-5ADA241B4882}"/>
              </a:ext>
            </a:extLst>
          </p:cNvPr>
          <p:cNvSpPr txBox="1"/>
          <p:nvPr/>
        </p:nvSpPr>
        <p:spPr>
          <a:xfrm>
            <a:off x="7620002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98370-B283-D876-4205-BD4EB00C3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/>
          <a:stretch/>
        </p:blipFill>
        <p:spPr>
          <a:xfrm>
            <a:off x="1656666" y="3619500"/>
            <a:ext cx="3294743" cy="1824828"/>
          </a:xfrm>
          <a:prstGeom prst="rect">
            <a:avLst/>
          </a:prstGeom>
        </p:spPr>
      </p:pic>
      <p:pic>
        <p:nvPicPr>
          <p:cNvPr id="8" name="Picture 7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A9D8CF6B-EEE1-96D2-14F5-A3300DD2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1194" y="3619500"/>
            <a:ext cx="3244139" cy="1824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D2615-8A38-F17D-32C7-A36925839765}"/>
              </a:ext>
            </a:extLst>
          </p:cNvPr>
          <p:cNvSpPr txBox="1"/>
          <p:nvPr/>
        </p:nvSpPr>
        <p:spPr>
          <a:xfrm>
            <a:off x="7291194" y="5444328"/>
            <a:ext cx="3565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 tooltip="https://www.usgamblingsites.com/news/nfl-week-8-odds-and-information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5" tooltip="https://creativecommons.org/licenses/by-nd/3.0/"/>
              </a:rPr>
              <a:t>CC BY-ND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D92363F-6A4C-B39D-7E16-6F30B4586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47" r="15547"/>
          <a:stretch>
            <a:fillRect/>
          </a:stretch>
        </p:blipFill>
        <p:spPr/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Does investment in Esports make sense based on viewership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gaming become a viable commercial pursuit?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 is the dominant TV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 is a younger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the Esports growth help it overtake NFL viewership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56390-0997-FFF3-05E4-695557D5F778}"/>
              </a:ext>
            </a:extLst>
          </p:cNvPr>
          <p:cNvSpPr txBox="1"/>
          <p:nvPr/>
        </p:nvSpPr>
        <p:spPr>
          <a:xfrm>
            <a:off x="968832" y="6307220"/>
            <a:ext cx="60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iowiki.com/File:Super_Smash_Bros_Ultimate_Full_Cove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4244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71E526D-F3D0-454C-BDAB-AD712A25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132F39D-FBDF-B361-D465-C4F06E13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981893" y="1328486"/>
            <a:ext cx="4714676" cy="4714676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3B7FFD-D5CA-1FE6-226F-ADF5E14AD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The team created a wireframe to help create a structure for the user interface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1B699-DF71-3135-F788-36E3FAA3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noProof="0" smtClean="0"/>
              <a:pPr algn="r"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75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Trial, and Error</a:t>
            </a:r>
          </a:p>
        </p:txBody>
      </p:sp>
    </p:spTree>
    <p:extLst>
      <p:ext uri="{BB962C8B-B14F-4D97-AF65-F5344CB8AC3E}">
        <p14:creationId xmlns:p14="http://schemas.microsoft.com/office/powerpoint/2010/main" val="198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1930751"/>
          </a:xfrm>
        </p:spPr>
      </p:sp>
      <p:pic>
        <p:nvPicPr>
          <p:cNvPr id="22" name="Picture Placeholder 21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8705CBAD-9526-247B-7C73-CF9324DAE1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60" b="4260"/>
          <a:stretch>
            <a:fillRect/>
          </a:stretch>
        </p:blipFill>
        <p:spPr>
          <a:xfrm>
            <a:off x="6224588" y="3429000"/>
            <a:ext cx="5021262" cy="3062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best handle the sports vs. esports comparison, the team decided to create a dashboard page with multiple charts that update from the same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data scraped websites to collect both the NFL and Esports viewership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Placeholder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C205F-6835-ED10-2209-0849FFABF4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919" r="3919"/>
          <a:stretch>
            <a:fillRect/>
          </a:stretch>
        </p:blipFill>
        <p:spPr>
          <a:xfrm>
            <a:off x="946150" y="3429000"/>
            <a:ext cx="5021263" cy="306228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8C2008-1C7A-1424-B7CC-1F576B4EC0DB}"/>
              </a:ext>
            </a:extLst>
          </p:cNvPr>
          <p:cNvSpPr txBox="1"/>
          <p:nvPr/>
        </p:nvSpPr>
        <p:spPr>
          <a:xfrm>
            <a:off x="946150" y="6491288"/>
            <a:ext cx="5021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gamenew69.blogspot.com/2014/12/download-call-of-duty-advanced-warfar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7D069-B215-AAFA-89E4-DBEBDDE1A3B1}"/>
              </a:ext>
            </a:extLst>
          </p:cNvPr>
          <p:cNvSpPr txBox="1"/>
          <p:nvPr/>
        </p:nvSpPr>
        <p:spPr>
          <a:xfrm>
            <a:off x="6224588" y="6491288"/>
            <a:ext cx="5021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layitusa.com/nfl/2017/09/84986/nfl-week-2-prove-di-forza-fra-tanti-dubb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9522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Wrangler, please sponsor us.  We are just students who need new jeans.</a:t>
            </a:r>
          </a:p>
        </p:txBody>
      </p:sp>
    </p:spTree>
    <p:extLst>
      <p:ext uri="{BB962C8B-B14F-4D97-AF65-F5344CB8AC3E}">
        <p14:creationId xmlns:p14="http://schemas.microsoft.com/office/powerpoint/2010/main" val="120950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40475ECD-0D02-4B5E-BAD4-6677C55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15" name="Picture Placeholder 14" descr="A picture containing map&#10;&#10;Description automatically generated">
            <a:extLst>
              <a:ext uri="{FF2B5EF4-FFF2-40B4-BE49-F238E27FC236}">
                <a16:creationId xmlns:a16="http://schemas.microsoft.com/office/drawing/2014/main" id="{DFD42FE8-81AC-0CBE-9859-C0B87EB23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95" b="7595"/>
          <a:stretch>
            <a:fillRect/>
          </a:stretch>
        </p:blipFill>
        <p:spPr>
          <a:xfrm>
            <a:off x="960438" y="1365250"/>
            <a:ext cx="2743200" cy="1550988"/>
          </a:xfrm>
        </p:spPr>
      </p:pic>
      <p:pic>
        <p:nvPicPr>
          <p:cNvPr id="24" name="Picture Placeholder 2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F165A5C-08DA-7E3C-8E0D-3DD722F1B7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6" r="256"/>
          <a:stretch>
            <a:fillRect/>
          </a:stretch>
        </p:blipFill>
        <p:spPr>
          <a:xfrm>
            <a:off x="960438" y="3084513"/>
            <a:ext cx="2743200" cy="1550987"/>
          </a:xfrm>
        </p:spPr>
      </p:pic>
      <p:pic>
        <p:nvPicPr>
          <p:cNvPr id="27" name="Picture Placeholder 26" descr="A picture containing road, outdoor, street, transport&#10;&#10;Description automatically generated">
            <a:extLst>
              <a:ext uri="{FF2B5EF4-FFF2-40B4-BE49-F238E27FC236}">
                <a16:creationId xmlns:a16="http://schemas.microsoft.com/office/drawing/2014/main" id="{89FB44C8-1D18-6671-E6F5-A5BDBD5F05F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56" r="256"/>
          <a:stretch>
            <a:fillRect/>
          </a:stretch>
        </p:blipFill>
        <p:spPr>
          <a:xfrm>
            <a:off x="960438" y="4803775"/>
            <a:ext cx="2743200" cy="1550988"/>
          </a:xfrm>
        </p:spPr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5F1592C-1F34-449C-B603-AA47AFF5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19252" y="1365448"/>
            <a:ext cx="4553489" cy="4989905"/>
          </a:xfrm>
        </p:spPr>
      </p:sp>
      <p:pic>
        <p:nvPicPr>
          <p:cNvPr id="31" name="Picture Placeholder 30" descr="A group of football players on a field&#10;&#10;Description automatically generated with medium confidence">
            <a:extLst>
              <a:ext uri="{FF2B5EF4-FFF2-40B4-BE49-F238E27FC236}">
                <a16:creationId xmlns:a16="http://schemas.microsoft.com/office/drawing/2014/main" id="{4ADF80C5-ACD0-845F-33B7-A873556E548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7547" b="7547"/>
          <a:stretch>
            <a:fillRect/>
          </a:stretch>
        </p:blipFill>
        <p:spPr>
          <a:xfrm>
            <a:off x="8488363" y="1365250"/>
            <a:ext cx="2743200" cy="1550988"/>
          </a:xfrm>
        </p:spPr>
      </p:pic>
      <p:pic>
        <p:nvPicPr>
          <p:cNvPr id="34" name="Picture Placeholder 33" descr="A picture containing person, player, outdoor, sport&#10;&#10;Description automatically generated">
            <a:extLst>
              <a:ext uri="{FF2B5EF4-FFF2-40B4-BE49-F238E27FC236}">
                <a16:creationId xmlns:a16="http://schemas.microsoft.com/office/drawing/2014/main" id="{6DC1D2BF-94B8-B62D-B6F9-1E9B8647CFC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9324" r="9324"/>
          <a:stretch>
            <a:fillRect/>
          </a:stretch>
        </p:blipFill>
        <p:spPr>
          <a:xfrm>
            <a:off x="8488363" y="3084513"/>
            <a:ext cx="2743200" cy="1550987"/>
          </a:xfrm>
        </p:spPr>
      </p:pic>
      <p:pic>
        <p:nvPicPr>
          <p:cNvPr id="37" name="Picture Placeholder 36" descr="A couple of men playing football&#10;&#10;Description automatically generated with low confidence">
            <a:extLst>
              <a:ext uri="{FF2B5EF4-FFF2-40B4-BE49-F238E27FC236}">
                <a16:creationId xmlns:a16="http://schemas.microsoft.com/office/drawing/2014/main" id="{DA8E9CE2-62B9-A491-0231-1765266DEAF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7595" b="7595"/>
          <a:stretch>
            <a:fillRect/>
          </a:stretch>
        </p:blipFill>
        <p:spPr>
          <a:xfrm>
            <a:off x="8488363" y="4803775"/>
            <a:ext cx="2743200" cy="15509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1907E-0B46-4897-A29A-56BCE4D1774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E9A71C-5856-AB55-61B2-F35A0796E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2" y="1365250"/>
            <a:ext cx="4553489" cy="49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C645B6-F98C-86D8-1BC2-A239541B2B45}"/>
              </a:ext>
            </a:extLst>
          </p:cNvPr>
          <p:cNvSpPr txBox="1"/>
          <p:nvPr/>
        </p:nvSpPr>
        <p:spPr>
          <a:xfrm>
            <a:off x="959848" y="290693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sinfallas.wordpress.com/2015/04/09/cual-es-el-significado-de-mmog-y-moba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4B4C8-196B-43D6-D589-32D74CC0DCE5}"/>
              </a:ext>
            </a:extLst>
          </p:cNvPr>
          <p:cNvSpPr txBox="1"/>
          <p:nvPr/>
        </p:nvSpPr>
        <p:spPr>
          <a:xfrm>
            <a:off x="959848" y="4622048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 tooltip="https://www.zonafree2play.com/2019/06/la-decima-temporada-de-fortnite-en-pc.html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6" tooltip="https://creativecommons.org/licenses/by/3.0/"/>
              </a:rPr>
              <a:t>CC BY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A0CEB-7034-8A15-8D28-A8C11742AC3C}"/>
              </a:ext>
            </a:extLst>
          </p:cNvPr>
          <p:cNvSpPr txBox="1"/>
          <p:nvPr/>
        </p:nvSpPr>
        <p:spPr>
          <a:xfrm>
            <a:off x="959848" y="6354763"/>
            <a:ext cx="2743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7" tooltip="https://technofaq.org/posts/2020/12/how-to-become-the-ultimate-gangster-in-gtav/"/>
              </a:rPr>
              <a:t>This Photo</a:t>
            </a:r>
            <a:r>
              <a:rPr lang="en-US" sz="600" dirty="0"/>
              <a:t> by Unknown Author is licensed under </a:t>
            </a:r>
            <a:r>
              <a:rPr lang="en-US" sz="600" dirty="0">
                <a:hlinkClick r:id="rId17" tooltip="https://creativecommons.org/licenses/by-nc-sa/3.0/"/>
              </a:rPr>
              <a:t>CC BY-SA-NC</a:t>
            </a:r>
            <a:endParaRPr lang="en-US" sz="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260B9-D121-ACD7-7AFB-FE10A81F4B98}"/>
              </a:ext>
            </a:extLst>
          </p:cNvPr>
          <p:cNvSpPr txBox="1"/>
          <p:nvPr/>
        </p:nvSpPr>
        <p:spPr>
          <a:xfrm>
            <a:off x="8488363" y="2900179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9" tooltip="https://en.wikipedia.org/wiki/San_Francisco_49ers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431A-57A6-A59C-9A5B-C57A2B587BE6}"/>
              </a:ext>
            </a:extLst>
          </p:cNvPr>
          <p:cNvSpPr txBox="1"/>
          <p:nvPr/>
        </p:nvSpPr>
        <p:spPr>
          <a:xfrm>
            <a:off x="8488355" y="4611231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1" tooltip="https://www.usgamblingsites.com/news/nfl-considering-4th-and-15-play-instead-of-onside-kick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A48BD3-F8C4-5D84-8CA7-D039C51D51C9}"/>
              </a:ext>
            </a:extLst>
          </p:cNvPr>
          <p:cNvSpPr txBox="1"/>
          <p:nvPr/>
        </p:nvSpPr>
        <p:spPr>
          <a:xfrm>
            <a:off x="8488363" y="635476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3" tooltip="https://www.usgamblingsites.com/news/nfl-preseason-week-1-has-arrived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900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505</TotalTime>
  <Words>482</Words>
  <Application>Microsoft Office PowerPoint</Application>
  <PresentationFormat>Widescreen</PresentationFormat>
  <Paragraphs>70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Sans</vt:lpstr>
      <vt:lpstr>Office Theme</vt:lpstr>
      <vt:lpstr>SPORTS vs. ESPORTS </vt:lpstr>
      <vt:lpstr>PowerPoint Presentation</vt:lpstr>
      <vt:lpstr>Theme </vt:lpstr>
      <vt:lpstr>Project Background</vt:lpstr>
      <vt:lpstr>Wireframe</vt:lpstr>
      <vt:lpstr>Coding Approach</vt:lpstr>
      <vt:lpstr>ELT</vt:lpstr>
      <vt:lpstr>Data Wrangling</vt:lpstr>
      <vt:lpstr>Data Flow</vt:lpstr>
      <vt:lpstr>Database and Datasets</vt:lpstr>
      <vt:lpstr>Final Visualization</vt:lpstr>
      <vt:lpstr>Google Charts</vt:lpstr>
      <vt:lpstr>Data Sources</vt:lpstr>
      <vt:lpstr>Website Tour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vs. ESPORTS </dc:title>
  <dc:creator>GEIGER Matthew</dc:creator>
  <cp:lastModifiedBy>GEIGER Matthew</cp:lastModifiedBy>
  <cp:revision>19</cp:revision>
  <dcterms:created xsi:type="dcterms:W3CDTF">2023-01-11T00:14:56Z</dcterms:created>
  <dcterms:modified xsi:type="dcterms:W3CDTF">2023-01-18T00:54:54Z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